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  <p:sldMasterId id="2147483710" r:id="rId5"/>
    <p:sldMasterId id="2147483725" r:id="rId6"/>
  </p:sldMasterIdLst>
  <p:sldIdLst>
    <p:sldId id="256" r:id="rId7"/>
    <p:sldId id="261" r:id="rId8"/>
    <p:sldId id="260" r:id="rId9"/>
    <p:sldId id="296" r:id="rId10"/>
    <p:sldId id="297" r:id="rId11"/>
    <p:sldId id="311" r:id="rId12"/>
    <p:sldId id="312" r:id="rId13"/>
    <p:sldId id="321" r:id="rId14"/>
    <p:sldId id="285" r:id="rId15"/>
    <p:sldId id="286" r:id="rId16"/>
    <p:sldId id="313" r:id="rId17"/>
    <p:sldId id="315" r:id="rId18"/>
    <p:sldId id="290" r:id="rId19"/>
    <p:sldId id="291" r:id="rId20"/>
    <p:sldId id="292" r:id="rId21"/>
    <p:sldId id="293" r:id="rId22"/>
    <p:sldId id="294" r:id="rId23"/>
    <p:sldId id="317" r:id="rId24"/>
    <p:sldId id="32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17BD2B-3467-47C4-A2B6-09D6261E56D0}">
          <p14:sldIdLst>
            <p14:sldId id="256"/>
          </p14:sldIdLst>
        </p14:section>
        <p14:section name="Summary Section" id="{7D82FEF8-2E29-47BB-AA04-14F65462F70E}">
          <p14:sldIdLst>
            <p14:sldId id="261"/>
          </p14:sldIdLst>
        </p14:section>
        <p14:section name="Managing Job Candidates and Applicants" id="{0C59BB71-312D-46C2-85F1-CC02812B0B91}">
          <p14:sldIdLst>
            <p14:sldId id="260"/>
            <p14:sldId id="296"/>
            <p14:sldId id="297"/>
            <p14:sldId id="311"/>
            <p14:sldId id="312"/>
            <p14:sldId id="321"/>
            <p14:sldId id="285"/>
            <p14:sldId id="286"/>
            <p14:sldId id="313"/>
            <p14:sldId id="315"/>
            <p14:sldId id="290"/>
            <p14:sldId id="291"/>
            <p14:sldId id="292"/>
            <p14:sldId id="293"/>
            <p14:sldId id="294"/>
            <p14:sldId id="317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2508738"/>
            <a:ext cx="6873950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0" y="4057117"/>
            <a:ext cx="6873949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" y="1139315"/>
            <a:ext cx="2844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25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B1529-D263-4F2B-A74A-36C49CA6DE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7718-E25B-4062-85B3-4643DE6A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BE739-6A23-0847-9EA3-8380D86A57DB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C3544-407B-E747-89E4-4EF4ACDF4001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4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BF34A-350B-2F4E-AB41-B63E2FB79933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1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DCC199-88C2-F644-96BB-648827D86B5F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7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3ABA9-7368-E447-941E-1EA4EE117828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5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D23F4-3561-0C42-8838-AB9271E333B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1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2508738"/>
            <a:ext cx="6873950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0" y="4057117"/>
            <a:ext cx="6873949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" y="1139315"/>
            <a:ext cx="2844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52F6B-AD33-C04A-B7A7-87D7E8499C5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75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43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664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7439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7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071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638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BE739-6A23-0847-9EA3-8380D86A57DB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31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C3544-407B-E747-89E4-4EF4ACDF4001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5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2508738"/>
            <a:ext cx="6873950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0" y="4057117"/>
            <a:ext cx="6873949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" y="1139315"/>
            <a:ext cx="2844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BF34A-350B-2F4E-AB41-B63E2FB79933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9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DCC199-88C2-F644-96BB-648827D86B5F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52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3ABA9-7368-E447-941E-1EA4EE117828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24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D23F4-3561-0C42-8838-AB9271E333B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98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52F6B-AD33-C04A-B7A7-87D7E8499C5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06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04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72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7919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4041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8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4764"/>
            <a:ext cx="6400800" cy="1005840"/>
          </a:xfrm>
        </p:spPr>
        <p:txBody>
          <a:bodyPr anchor="ctr"/>
          <a:lstStyle>
            <a:lvl1pPr>
              <a:lnSpc>
                <a:spcPts val="3400"/>
              </a:lnSpc>
              <a:defRPr sz="30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2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193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00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4764"/>
            <a:ext cx="6400800" cy="1005840"/>
          </a:xfrm>
        </p:spPr>
        <p:txBody>
          <a:bodyPr anchor="ctr"/>
          <a:lstStyle>
            <a:lvl1pPr>
              <a:lnSpc>
                <a:spcPts val="3400"/>
              </a:lnSpc>
              <a:defRPr sz="30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4764"/>
            <a:ext cx="6400800" cy="1005840"/>
          </a:xfrm>
        </p:spPr>
        <p:txBody>
          <a:bodyPr anchor="ctr"/>
          <a:lstStyle>
            <a:lvl1pPr>
              <a:lnSpc>
                <a:spcPts val="3400"/>
              </a:lnSpc>
              <a:defRPr sz="30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4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71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BC9A7A-C81B-1049-9660-884297EEFF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901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064"/>
            <a:ext cx="8229600" cy="5285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4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bg1"/>
          </a:solidFill>
          <a:latin typeface="Bahnschrift" panose="020B0502040204020203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Bahnschrift" panose="020B0502040204020203" pitchFamily="34" charset="0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BCBC4-C24A-A94A-AD78-B1FC5774A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901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1064"/>
            <a:ext cx="8229600" cy="557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Arial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BCBC4-C24A-A94A-AD78-B1FC5774A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901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1064"/>
            <a:ext cx="8229600" cy="557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Arial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0CCCB-95F8-4A93-9F74-9A1B5A41DE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Work in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texas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E098EB-0D5E-4769-BC5F-AE1A39586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navigate wit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528">
        <p:dissolve/>
      </p:transition>
    </mc:Choice>
    <mc:Fallback xmlns="">
      <p:transition advTm="1152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46B467-601A-4FDF-9A0C-0EDF7F69417F}"/>
              </a:ext>
            </a:extLst>
          </p:cNvPr>
          <p:cNvSpPr/>
          <p:nvPr/>
        </p:nvSpPr>
        <p:spPr>
          <a:xfrm>
            <a:off x="633629" y="2407641"/>
            <a:ext cx="7876742" cy="265930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633629" y="134407"/>
            <a:ext cx="7876742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latin typeface="Bahnschrift" panose="020B0502040204020203" pitchFamily="34" charset="0"/>
              </a:rPr>
              <a:t>Search for Candidate Résumés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871A0-E093-4A6F-A0A5-2D4A6367DD89}"/>
              </a:ext>
            </a:extLst>
          </p:cNvPr>
          <p:cNvSpPr txBox="1"/>
          <p:nvPr/>
        </p:nvSpPr>
        <p:spPr>
          <a:xfrm>
            <a:off x="876084" y="2882096"/>
            <a:ext cx="73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1. From the Quick Menu, click Candidate Search.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55E0E-7359-402C-9120-1EE70AA9C8C7}"/>
              </a:ext>
            </a:extLst>
          </p:cNvPr>
          <p:cNvSpPr txBox="1"/>
          <p:nvPr/>
        </p:nvSpPr>
        <p:spPr>
          <a:xfrm>
            <a:off x="876084" y="4122678"/>
            <a:ext cx="73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2. Click to change the Desired Work Location Area, if desired.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0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187">
        <p:dissolve/>
      </p:transition>
    </mc:Choice>
    <mc:Fallback xmlns="">
      <p:transition advTm="221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C701D7-A1C7-480F-8BDF-FF95FBDC1FF7}"/>
              </a:ext>
            </a:extLst>
          </p:cNvPr>
          <p:cNvSpPr/>
          <p:nvPr/>
        </p:nvSpPr>
        <p:spPr>
          <a:xfrm>
            <a:off x="519113" y="935600"/>
            <a:ext cx="8105774" cy="55868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633629" y="134407"/>
            <a:ext cx="7876742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Search for Candidate Résumés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10337-4B12-4E03-A669-DF936A1370A9}"/>
              </a:ext>
            </a:extLst>
          </p:cNvPr>
          <p:cNvSpPr txBox="1"/>
          <p:nvPr/>
        </p:nvSpPr>
        <p:spPr>
          <a:xfrm>
            <a:off x="876084" y="923009"/>
            <a:ext cx="739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3. Select one of the following search method tabs, enter your criteria, then click Search: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94A4E-B060-4BBA-87CE-FD8E247C1DA8}"/>
              </a:ext>
            </a:extLst>
          </p:cNvPr>
          <p:cNvSpPr txBox="1"/>
          <p:nvPr/>
        </p:nvSpPr>
        <p:spPr>
          <a:xfrm>
            <a:off x="1233055" y="1639561"/>
            <a:ext cx="739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Quick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– search by keyword, occupation, education level, veteran status, etc.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F33E1-A0F2-44E5-9857-42C1B1FE4D61}"/>
              </a:ext>
            </a:extLst>
          </p:cNvPr>
          <p:cNvSpPr txBox="1"/>
          <p:nvPr/>
        </p:nvSpPr>
        <p:spPr>
          <a:xfrm>
            <a:off x="1233055" y="4968293"/>
            <a:ext cx="7391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Advanced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– rank certain criteria by specifying if it is Required or Desired; you can also further filter search results by numerous criteria. </a:t>
            </a:r>
          </a:p>
          <a:p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Skills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– search by an existing skill set, or create a new one to search by.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55B733-B7F5-4392-9241-3A8B48B2E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685" y="2048734"/>
            <a:ext cx="5906828" cy="2682112"/>
          </a:xfrm>
          <a:prstGeom prst="rect">
            <a:avLst/>
          </a:prstGeom>
        </p:spPr>
      </p:pic>
      <p:sp>
        <p:nvSpPr>
          <p:cNvPr id="15" name="Shape 4899">
            <a:extLst>
              <a:ext uri="{FF2B5EF4-FFF2-40B4-BE49-F238E27FC236}">
                <a16:creationId xmlns:a16="http://schemas.microsoft.com/office/drawing/2014/main" id="{FD6C0953-580C-4536-9565-1D2ED831FE17}"/>
              </a:ext>
            </a:extLst>
          </p:cNvPr>
          <p:cNvSpPr/>
          <p:nvPr/>
        </p:nvSpPr>
        <p:spPr>
          <a:xfrm rot="9551764">
            <a:off x="1410251" y="1869210"/>
            <a:ext cx="298695" cy="4407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911" y="32727"/>
                </a:moveTo>
                <a:cubicBezTo>
                  <a:pt x="99405" y="32727"/>
                  <a:pt x="98183" y="33950"/>
                  <a:pt x="98183" y="35455"/>
                </a:cubicBezTo>
                <a:lnTo>
                  <a:pt x="98183" y="38183"/>
                </a:lnTo>
                <a:cubicBezTo>
                  <a:pt x="97422" y="50066"/>
                  <a:pt x="91150" y="93283"/>
                  <a:pt x="41377" y="109172"/>
                </a:cubicBezTo>
                <a:cubicBezTo>
                  <a:pt x="71355" y="88944"/>
                  <a:pt x="75750" y="49311"/>
                  <a:pt x="76361" y="38183"/>
                </a:cubicBezTo>
                <a:lnTo>
                  <a:pt x="76361" y="35455"/>
                </a:lnTo>
                <a:cubicBezTo>
                  <a:pt x="76361" y="33950"/>
                  <a:pt x="75138" y="32727"/>
                  <a:pt x="73638" y="32727"/>
                </a:cubicBezTo>
                <a:lnTo>
                  <a:pt x="63466" y="32727"/>
                </a:lnTo>
                <a:lnTo>
                  <a:pt x="87272" y="6761"/>
                </a:lnTo>
                <a:lnTo>
                  <a:pt x="111077" y="32727"/>
                </a:lnTo>
                <a:cubicBezTo>
                  <a:pt x="111077" y="32727"/>
                  <a:pt x="100911" y="32727"/>
                  <a:pt x="100911" y="32727"/>
                </a:cubicBezTo>
                <a:close/>
                <a:moveTo>
                  <a:pt x="119200" y="33527"/>
                </a:moveTo>
                <a:lnTo>
                  <a:pt x="89200" y="800"/>
                </a:lnTo>
                <a:cubicBezTo>
                  <a:pt x="88705" y="305"/>
                  <a:pt x="88027" y="0"/>
                  <a:pt x="87272" y="0"/>
                </a:cubicBezTo>
                <a:cubicBezTo>
                  <a:pt x="86516" y="0"/>
                  <a:pt x="85833" y="305"/>
                  <a:pt x="85344" y="800"/>
                </a:cubicBezTo>
                <a:lnTo>
                  <a:pt x="55344" y="33527"/>
                </a:lnTo>
                <a:cubicBezTo>
                  <a:pt x="54850" y="34022"/>
                  <a:pt x="54544" y="34705"/>
                  <a:pt x="54544" y="35455"/>
                </a:cubicBezTo>
                <a:cubicBezTo>
                  <a:pt x="54544" y="36961"/>
                  <a:pt x="55766" y="38183"/>
                  <a:pt x="57272" y="38183"/>
                </a:cubicBezTo>
                <a:lnTo>
                  <a:pt x="70638" y="38183"/>
                </a:lnTo>
                <a:cubicBezTo>
                  <a:pt x="70316" y="43977"/>
                  <a:pt x="68855" y="58372"/>
                  <a:pt x="62200" y="74172"/>
                </a:cubicBezTo>
                <a:cubicBezTo>
                  <a:pt x="50888" y="101022"/>
                  <a:pt x="30877" y="114544"/>
                  <a:pt x="2727" y="114544"/>
                </a:cubicBezTo>
                <a:cubicBezTo>
                  <a:pt x="1216" y="114544"/>
                  <a:pt x="0" y="115766"/>
                  <a:pt x="0" y="117272"/>
                </a:cubicBezTo>
                <a:cubicBezTo>
                  <a:pt x="0" y="118777"/>
                  <a:pt x="1216" y="120000"/>
                  <a:pt x="2727" y="120000"/>
                </a:cubicBezTo>
                <a:cubicBezTo>
                  <a:pt x="92277" y="120000"/>
                  <a:pt x="102500" y="52611"/>
                  <a:pt x="103655" y="38183"/>
                </a:cubicBezTo>
                <a:lnTo>
                  <a:pt x="117272" y="38183"/>
                </a:lnTo>
                <a:cubicBezTo>
                  <a:pt x="118777" y="38183"/>
                  <a:pt x="120000" y="36961"/>
                  <a:pt x="120000" y="35455"/>
                </a:cubicBezTo>
                <a:cubicBezTo>
                  <a:pt x="120000" y="34705"/>
                  <a:pt x="119694" y="34022"/>
                  <a:pt x="119200" y="3352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2882">
        <p:dissolve/>
      </p:transition>
    </mc:Choice>
    <mc:Fallback xmlns="">
      <p:transition advTm="5288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BC701D7-A1C7-480F-8BDF-FF95FBDC1FF7}"/>
              </a:ext>
            </a:extLst>
          </p:cNvPr>
          <p:cNvSpPr/>
          <p:nvPr/>
        </p:nvSpPr>
        <p:spPr>
          <a:xfrm>
            <a:off x="519113" y="923009"/>
            <a:ext cx="8105774" cy="545228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633629" y="134407"/>
            <a:ext cx="7876742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Search for Candidate Résumés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10337-4B12-4E03-A669-DF936A1370A9}"/>
              </a:ext>
            </a:extLst>
          </p:cNvPr>
          <p:cNvSpPr txBox="1"/>
          <p:nvPr/>
        </p:nvSpPr>
        <p:spPr>
          <a:xfrm>
            <a:off x="876084" y="923009"/>
            <a:ext cx="739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3. Select one of the following search method tabs, enter your criteria, then click Search: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94A4E-B060-4BBA-87CE-FD8E247C1DA8}"/>
              </a:ext>
            </a:extLst>
          </p:cNvPr>
          <p:cNvSpPr txBox="1"/>
          <p:nvPr/>
        </p:nvSpPr>
        <p:spPr>
          <a:xfrm>
            <a:off x="1233055" y="1639561"/>
            <a:ext cx="7391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Quick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– search by keyword, occupation, education level, veteran status,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Advanced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– rank certain criteria by specifying if it is Required or Desired; you can also further filter search results by numerous criteria.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7F33E1-A0F2-44E5-9857-42C1B1FE4D61}"/>
              </a:ext>
            </a:extLst>
          </p:cNvPr>
          <p:cNvSpPr txBox="1"/>
          <p:nvPr/>
        </p:nvSpPr>
        <p:spPr>
          <a:xfrm>
            <a:off x="1233055" y="4968293"/>
            <a:ext cx="739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Skills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– search by an existing skill set, or create a new one to search by.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AA28F-08F4-4123-ABC1-EA7E97805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05" y="2609627"/>
            <a:ext cx="4580389" cy="2219596"/>
          </a:xfrm>
          <a:prstGeom prst="rect">
            <a:avLst/>
          </a:prstGeom>
        </p:spPr>
      </p:pic>
      <p:sp>
        <p:nvSpPr>
          <p:cNvPr id="11" name="Shape 4901">
            <a:extLst>
              <a:ext uri="{FF2B5EF4-FFF2-40B4-BE49-F238E27FC236}">
                <a16:creationId xmlns:a16="http://schemas.microsoft.com/office/drawing/2014/main" id="{92C88587-2B3C-401B-B5D2-052C04013397}"/>
              </a:ext>
            </a:extLst>
          </p:cNvPr>
          <p:cNvSpPr/>
          <p:nvPr/>
        </p:nvSpPr>
        <p:spPr>
          <a:xfrm rot="7604255">
            <a:off x="6324574" y="2888241"/>
            <a:ext cx="1989812" cy="10815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7272" y="56533"/>
                </a:moveTo>
                <a:lnTo>
                  <a:pt x="87272" y="46361"/>
                </a:lnTo>
                <a:cubicBezTo>
                  <a:pt x="87272" y="44861"/>
                  <a:pt x="86055" y="43638"/>
                  <a:pt x="84544" y="43638"/>
                </a:cubicBezTo>
                <a:lnTo>
                  <a:pt x="81816" y="43638"/>
                </a:lnTo>
                <a:cubicBezTo>
                  <a:pt x="70688" y="44250"/>
                  <a:pt x="31055" y="48644"/>
                  <a:pt x="10827" y="78622"/>
                </a:cubicBezTo>
                <a:cubicBezTo>
                  <a:pt x="26716" y="28850"/>
                  <a:pt x="69933" y="22577"/>
                  <a:pt x="81816" y="21816"/>
                </a:cubicBezTo>
                <a:lnTo>
                  <a:pt x="84544" y="21816"/>
                </a:lnTo>
                <a:cubicBezTo>
                  <a:pt x="86055" y="21816"/>
                  <a:pt x="87272" y="20600"/>
                  <a:pt x="87272" y="19088"/>
                </a:cubicBezTo>
                <a:lnTo>
                  <a:pt x="87272" y="8922"/>
                </a:lnTo>
                <a:lnTo>
                  <a:pt x="113238" y="32727"/>
                </a:lnTo>
                <a:cubicBezTo>
                  <a:pt x="113238" y="32727"/>
                  <a:pt x="87272" y="56533"/>
                  <a:pt x="87272" y="56533"/>
                </a:cubicBezTo>
                <a:close/>
                <a:moveTo>
                  <a:pt x="119200" y="30800"/>
                </a:moveTo>
                <a:lnTo>
                  <a:pt x="86472" y="800"/>
                </a:lnTo>
                <a:cubicBezTo>
                  <a:pt x="85983" y="305"/>
                  <a:pt x="85300" y="0"/>
                  <a:pt x="84544" y="0"/>
                </a:cubicBezTo>
                <a:cubicBezTo>
                  <a:pt x="83038" y="0"/>
                  <a:pt x="81816" y="1222"/>
                  <a:pt x="81816" y="2727"/>
                </a:cubicBezTo>
                <a:lnTo>
                  <a:pt x="81816" y="16344"/>
                </a:lnTo>
                <a:cubicBezTo>
                  <a:pt x="67388" y="17500"/>
                  <a:pt x="0" y="27727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4233" y="120000"/>
                  <a:pt x="5455" y="118777"/>
                  <a:pt x="5455" y="117272"/>
                </a:cubicBezTo>
                <a:cubicBezTo>
                  <a:pt x="5455" y="89122"/>
                  <a:pt x="18983" y="69111"/>
                  <a:pt x="45833" y="57800"/>
                </a:cubicBezTo>
                <a:cubicBezTo>
                  <a:pt x="61627" y="51144"/>
                  <a:pt x="76022" y="49683"/>
                  <a:pt x="81816" y="49355"/>
                </a:cubicBezTo>
                <a:lnTo>
                  <a:pt x="81816" y="62727"/>
                </a:lnTo>
                <a:cubicBezTo>
                  <a:pt x="81816" y="64233"/>
                  <a:pt x="83038" y="65455"/>
                  <a:pt x="84544" y="65455"/>
                </a:cubicBezTo>
                <a:cubicBezTo>
                  <a:pt x="85300" y="65455"/>
                  <a:pt x="85983" y="65150"/>
                  <a:pt x="86472" y="64655"/>
                </a:cubicBezTo>
                <a:lnTo>
                  <a:pt x="119200" y="34655"/>
                </a:lnTo>
                <a:cubicBezTo>
                  <a:pt x="119694" y="34166"/>
                  <a:pt x="120000" y="33483"/>
                  <a:pt x="120000" y="32727"/>
                </a:cubicBezTo>
                <a:cubicBezTo>
                  <a:pt x="120000" y="31977"/>
                  <a:pt x="119694" y="31294"/>
                  <a:pt x="119200" y="308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317">
        <p:dissolve/>
      </p:transition>
    </mc:Choice>
    <mc:Fallback xmlns="">
      <p:transition advTm="5331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2A30F-2FEA-4D31-8298-C187CB9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Manage Résumé Search Results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491">
        <p:dissolve/>
      </p:transition>
    </mc:Choice>
    <mc:Fallback xmlns="">
      <p:transition advTm="549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592A6-4C01-465D-9D70-DF93854F5868}"/>
              </a:ext>
            </a:extLst>
          </p:cNvPr>
          <p:cNvSpPr/>
          <p:nvPr/>
        </p:nvSpPr>
        <p:spPr>
          <a:xfrm>
            <a:off x="90824" y="932076"/>
            <a:ext cx="4741236" cy="488988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633629" y="134407"/>
            <a:ext cx="7876742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Résumé Search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871A0-E093-4A6F-A0A5-2D4A6367DD89}"/>
              </a:ext>
            </a:extLst>
          </p:cNvPr>
          <p:cNvSpPr txBox="1"/>
          <p:nvPr/>
        </p:nvSpPr>
        <p:spPr>
          <a:xfrm>
            <a:off x="90823" y="1185651"/>
            <a:ext cx="4896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On a résumé search results page you can: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55E0E-7359-402C-9120-1EE70AA9C8C7}"/>
              </a:ext>
            </a:extLst>
          </p:cNvPr>
          <p:cNvSpPr txBox="1"/>
          <p:nvPr/>
        </p:nvSpPr>
        <p:spPr>
          <a:xfrm>
            <a:off x="288029" y="2421561"/>
            <a:ext cx="4896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Choose between the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Summary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or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Detailed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Results View.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View résumé details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View a formatted résumé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Save a candidate/résumé to favorites from either of the above two detail pages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62F92-C9DF-4247-B789-ECBAED74D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396" y="1020801"/>
            <a:ext cx="3884103" cy="518551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51C1F2-B9AE-415D-81E0-C2CBAA49EA8A}"/>
              </a:ext>
            </a:extLst>
          </p:cNvPr>
          <p:cNvSpPr/>
          <p:nvPr/>
        </p:nvSpPr>
        <p:spPr>
          <a:xfrm rot="5400000">
            <a:off x="5315066" y="2897101"/>
            <a:ext cx="228322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4AD778-D1F9-4E92-A8C2-EA9AADD86827}"/>
              </a:ext>
            </a:extLst>
          </p:cNvPr>
          <p:cNvSpPr/>
          <p:nvPr/>
        </p:nvSpPr>
        <p:spPr>
          <a:xfrm rot="5400000">
            <a:off x="6044432" y="3082156"/>
            <a:ext cx="104044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38577F-284D-4F41-8474-A73F3F7DD652}"/>
              </a:ext>
            </a:extLst>
          </p:cNvPr>
          <p:cNvSpPr/>
          <p:nvPr/>
        </p:nvSpPr>
        <p:spPr>
          <a:xfrm rot="5400000">
            <a:off x="5366557" y="3324396"/>
            <a:ext cx="126206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2BFC07-25E3-44B4-8451-295607BA0E1A}"/>
              </a:ext>
            </a:extLst>
          </p:cNvPr>
          <p:cNvSpPr/>
          <p:nvPr/>
        </p:nvSpPr>
        <p:spPr>
          <a:xfrm rot="5400000">
            <a:off x="5350984" y="3680055"/>
            <a:ext cx="156486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03A6B8-1BB7-452C-A982-02419C0CD220}"/>
              </a:ext>
            </a:extLst>
          </p:cNvPr>
          <p:cNvSpPr/>
          <p:nvPr/>
        </p:nvSpPr>
        <p:spPr>
          <a:xfrm rot="5400000">
            <a:off x="5350984" y="4122690"/>
            <a:ext cx="156486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62EF46-C0DF-424B-9253-EADD8BAA5D0C}"/>
              </a:ext>
            </a:extLst>
          </p:cNvPr>
          <p:cNvSpPr/>
          <p:nvPr/>
        </p:nvSpPr>
        <p:spPr>
          <a:xfrm rot="5400000">
            <a:off x="5315066" y="4664038"/>
            <a:ext cx="228322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49648E-92DE-4B85-9576-6E0A3A643836}"/>
              </a:ext>
            </a:extLst>
          </p:cNvPr>
          <p:cNvSpPr/>
          <p:nvPr/>
        </p:nvSpPr>
        <p:spPr>
          <a:xfrm rot="5400000">
            <a:off x="5288203" y="5267367"/>
            <a:ext cx="282047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3C8798-4C64-4BAB-82C6-8D7B98AE0F8E}"/>
              </a:ext>
            </a:extLst>
          </p:cNvPr>
          <p:cNvSpPr/>
          <p:nvPr/>
        </p:nvSpPr>
        <p:spPr>
          <a:xfrm rot="5400000">
            <a:off x="5337635" y="5803192"/>
            <a:ext cx="183184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49E734-9084-421F-857A-E56D256D8A09}"/>
              </a:ext>
            </a:extLst>
          </p:cNvPr>
          <p:cNvSpPr/>
          <p:nvPr/>
        </p:nvSpPr>
        <p:spPr>
          <a:xfrm rot="5400000">
            <a:off x="6596882" y="3419563"/>
            <a:ext cx="104044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13FD83D-C096-44BF-BADE-1D383A8833B8}"/>
              </a:ext>
            </a:extLst>
          </p:cNvPr>
          <p:cNvSpPr/>
          <p:nvPr/>
        </p:nvSpPr>
        <p:spPr>
          <a:xfrm rot="5400000">
            <a:off x="6044431" y="3760082"/>
            <a:ext cx="104044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44C7D-68F8-4314-A6B3-97AEB7145C27}"/>
              </a:ext>
            </a:extLst>
          </p:cNvPr>
          <p:cNvSpPr/>
          <p:nvPr/>
        </p:nvSpPr>
        <p:spPr>
          <a:xfrm rot="5400000">
            <a:off x="6044431" y="4237816"/>
            <a:ext cx="104044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15C3F6-5D9F-43E0-A7F9-8BB084465E10}"/>
              </a:ext>
            </a:extLst>
          </p:cNvPr>
          <p:cNvSpPr/>
          <p:nvPr/>
        </p:nvSpPr>
        <p:spPr>
          <a:xfrm rot="5400000">
            <a:off x="6468294" y="4718265"/>
            <a:ext cx="104046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90CE0B-9E38-49CA-B0A6-F5961EB94806}"/>
              </a:ext>
            </a:extLst>
          </p:cNvPr>
          <p:cNvSpPr/>
          <p:nvPr/>
        </p:nvSpPr>
        <p:spPr>
          <a:xfrm rot="5400000">
            <a:off x="6159246" y="5319864"/>
            <a:ext cx="131592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A22DFE-38F3-4AEE-9B4F-D7E2B9479019}"/>
              </a:ext>
            </a:extLst>
          </p:cNvPr>
          <p:cNvSpPr/>
          <p:nvPr/>
        </p:nvSpPr>
        <p:spPr>
          <a:xfrm rot="5400000">
            <a:off x="6173020" y="5931994"/>
            <a:ext cx="104044" cy="16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5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1847">
        <p:dissolve/>
      </p:transition>
    </mc:Choice>
    <mc:Fallback xmlns="">
      <p:transition advTm="2184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0D9023-5344-46F8-B831-C6C8DCA6E337}"/>
              </a:ext>
            </a:extLst>
          </p:cNvPr>
          <p:cNvSpPr/>
          <p:nvPr/>
        </p:nvSpPr>
        <p:spPr>
          <a:xfrm>
            <a:off x="539413" y="1479265"/>
            <a:ext cx="7954335" cy="363297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633629" y="134407"/>
            <a:ext cx="7876742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Résumé Search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55E0E-7359-402C-9120-1EE70AA9C8C7}"/>
              </a:ext>
            </a:extLst>
          </p:cNvPr>
          <p:cNvSpPr txBox="1"/>
          <p:nvPr/>
        </p:nvSpPr>
        <p:spPr>
          <a:xfrm>
            <a:off x="1118539" y="2179906"/>
            <a:ext cx="7391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View skills/requirements; click a percentage icon.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Re-sort results; click a column heading and click again to reverse the sort order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Change how many records are displayed per page; select the desired number at the bottom of the page.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Navigate multiple pages; click the arrows to navigate one page at a time, or enter a desired page number at the bottom of the page.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77588-6D7A-4109-881A-3BAB11B7C689}"/>
              </a:ext>
            </a:extLst>
          </p:cNvPr>
          <p:cNvSpPr txBox="1"/>
          <p:nvPr/>
        </p:nvSpPr>
        <p:spPr>
          <a:xfrm>
            <a:off x="3743287" y="596072"/>
            <a:ext cx="139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sz="1600" dirty="0"/>
              <a:t>Continued</a:t>
            </a:r>
            <a:r>
              <a:rPr lang="en-US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FB664-A18D-4D92-AA69-C125428B28F9}"/>
              </a:ext>
            </a:extLst>
          </p:cNvPr>
          <p:cNvSpPr txBox="1"/>
          <p:nvPr/>
        </p:nvSpPr>
        <p:spPr>
          <a:xfrm>
            <a:off x="820665" y="1479265"/>
            <a:ext cx="739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On a résumé search results page you can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continued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):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5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885">
        <p:dissolve/>
      </p:transition>
    </mc:Choice>
    <mc:Fallback xmlns="">
      <p:transition advTm="5088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2A30F-2FEA-4D31-8298-C187CB9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Create a Virtual Recruiter Résumé Search Alert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483">
        <p:dissolve/>
      </p:transition>
    </mc:Choice>
    <mc:Fallback xmlns="">
      <p:transition advTm="648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FB5381-0788-4E8A-9C1A-874821D21A21}"/>
              </a:ext>
            </a:extLst>
          </p:cNvPr>
          <p:cNvSpPr/>
          <p:nvPr/>
        </p:nvSpPr>
        <p:spPr>
          <a:xfrm>
            <a:off x="686326" y="967627"/>
            <a:ext cx="7954335" cy="271065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0" y="134407"/>
            <a:ext cx="9144000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Create a Virtual Recruiter Résumé Search Alert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55E0E-7359-402C-9120-1EE70AA9C8C7}"/>
              </a:ext>
            </a:extLst>
          </p:cNvPr>
          <p:cNvSpPr txBox="1"/>
          <p:nvPr/>
        </p:nvSpPr>
        <p:spPr>
          <a:xfrm>
            <a:off x="876084" y="1739292"/>
            <a:ext cx="7391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Conduct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 candidate résumé search as described in “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Search for Candidate Résumés”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on the previous page. </a:t>
            </a:r>
          </a:p>
          <a:p>
            <a:pPr marL="342900" indent="-342900">
              <a:buAutoNum type="arabicPeriod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2.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At the bottom of the search results page, click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Save search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 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3.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Enter a title for this candidate search alert.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FB664-A18D-4D92-AA69-C125428B28F9}"/>
              </a:ext>
            </a:extLst>
          </p:cNvPr>
          <p:cNvSpPr txBox="1"/>
          <p:nvPr/>
        </p:nvSpPr>
        <p:spPr>
          <a:xfrm>
            <a:off x="771692" y="967627"/>
            <a:ext cx="739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Save candidate résumé search criteria from the Quick, Advanced, or Skills tabs to create a Virtual Recruiter search alert.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8BC8E-D3BB-43E2-9D35-311A76D17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7711"/>
            <a:ext cx="9144000" cy="30802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5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3256">
        <p:dissolve/>
      </p:transition>
    </mc:Choice>
    <mc:Fallback xmlns="">
      <p:transition advTm="3325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AC5FE6-9CD6-48F5-92C9-7D9D9DC3BA71}"/>
              </a:ext>
            </a:extLst>
          </p:cNvPr>
          <p:cNvSpPr/>
          <p:nvPr/>
        </p:nvSpPr>
        <p:spPr>
          <a:xfrm>
            <a:off x="694715" y="903838"/>
            <a:ext cx="7954335" cy="301382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0" y="134407"/>
            <a:ext cx="9144000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Create a Virtual Recruiter Résumé Search Alert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55E0E-7359-402C-9120-1EE70AA9C8C7}"/>
              </a:ext>
            </a:extLst>
          </p:cNvPr>
          <p:cNvSpPr txBox="1"/>
          <p:nvPr/>
        </p:nvSpPr>
        <p:spPr>
          <a:xfrm>
            <a:off x="876084" y="1739292"/>
            <a:ext cx="7391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Specify how often to run the search. 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Select how you wish to be notified (e.g., email, text message).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Enter an expiration date (defaults to 90 days), then click Save.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FB664-A18D-4D92-AA69-C125428B28F9}"/>
              </a:ext>
            </a:extLst>
          </p:cNvPr>
          <p:cNvSpPr txBox="1"/>
          <p:nvPr/>
        </p:nvSpPr>
        <p:spPr>
          <a:xfrm>
            <a:off x="771692" y="967627"/>
            <a:ext cx="739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Save candidate résumé search criteria from the Quick, Advanced, or Skills tabs to create a Virtual Recruiter search alert.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ED269-0B63-4E89-8852-B3D4DB979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86060"/>
            <a:ext cx="9144000" cy="287193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838BC4-1D63-4246-9336-97AE815BDF26}"/>
              </a:ext>
            </a:extLst>
          </p:cNvPr>
          <p:cNvSpPr/>
          <p:nvPr/>
        </p:nvSpPr>
        <p:spPr>
          <a:xfrm rot="5400000">
            <a:off x="1405700" y="3825696"/>
            <a:ext cx="104045" cy="7135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F567FA-92CA-436C-A811-423274F7C318}"/>
              </a:ext>
            </a:extLst>
          </p:cNvPr>
          <p:cNvSpPr/>
          <p:nvPr/>
        </p:nvSpPr>
        <p:spPr>
          <a:xfrm rot="5400000">
            <a:off x="1429513" y="4050329"/>
            <a:ext cx="104045" cy="7612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69F9F9-A9A4-4537-9753-EC0EDB9C901D}"/>
              </a:ext>
            </a:extLst>
          </p:cNvPr>
          <p:cNvSpPr/>
          <p:nvPr/>
        </p:nvSpPr>
        <p:spPr>
          <a:xfrm rot="5400000">
            <a:off x="3584544" y="4016483"/>
            <a:ext cx="104045" cy="2992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56EF49-CC6D-4285-A3B6-C000EED5F22E}"/>
              </a:ext>
            </a:extLst>
          </p:cNvPr>
          <p:cNvSpPr/>
          <p:nvPr/>
        </p:nvSpPr>
        <p:spPr>
          <a:xfrm rot="5400000">
            <a:off x="2909027" y="4347294"/>
            <a:ext cx="55701" cy="3270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6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2302">
        <p:dissolve/>
      </p:transition>
    </mc:Choice>
    <mc:Fallback xmlns="">
      <p:transition advTm="3230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2A30F-2FEA-4D31-8298-C187CB9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000000"/>
                </a:solidFill>
              </a:rPr>
              <a:t>Thank you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2238">
        <p:dissolve/>
      </p:transition>
    </mc:Choice>
    <mc:Fallback xmlns="">
      <p:transition advTm="4223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387A-5EBE-46A4-B5A8-3CCCC721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Learning Objectives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3E23D1DC-5E84-4853-B42A-EE5AE13C27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6656667"/>
                  </p:ext>
                </p:extLst>
              </p:nvPr>
            </p:nvGraphicFramePr>
            <p:xfrm>
              <a:off x="457200" y="1187450"/>
              <a:ext cx="8229600" cy="5286375"/>
            </p:xfrm>
            <a:graphic>
              <a:graphicData uri="http://schemas.microsoft.com/office/powerpoint/2016/summaryzoom">
                <psuz:summaryZm>
                  <psuz:summaryZmObj sectionId="{0C59BB71-312D-46C2-85F1-CC02812B0B91}">
                    <psuz:zmPr id="{BED1CA39-460B-427F-A891-810B35C34651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2975" y="264318"/>
                          <a:ext cx="6343650" cy="47577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3E23D1DC-5E84-4853-B42A-EE5AE13C277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57200" y="1187450"/>
                <a:ext cx="8229600" cy="5286375"/>
                <a:chOff x="457200" y="1187450"/>
                <a:chExt cx="8229600" cy="5286375"/>
              </a:xfrm>
            </p:grpSpPr>
            <p:pic>
              <p:nvPicPr>
                <p:cNvPr id="3" name="Picture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00175" y="1451768"/>
                  <a:ext cx="6343650" cy="47577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804">
        <p:dissolve/>
      </p:transition>
    </mc:Choice>
    <mc:Fallback xmlns="">
      <p:transition advTm="680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BCD761-5D34-4635-A612-D13534B3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Managing job candidates and applicants</a:t>
            </a:r>
          </a:p>
        </p:txBody>
      </p:sp>
    </p:spTree>
    <p:extLst>
      <p:ext uri="{BB962C8B-B14F-4D97-AF65-F5344CB8AC3E}">
        <p14:creationId xmlns:p14="http://schemas.microsoft.com/office/powerpoint/2010/main" val="39818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2A30F-2FEA-4D31-8298-C187CB9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Managing Job applicants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637">
        <p:dissolve/>
      </p:transition>
    </mc:Choice>
    <mc:Fallback xmlns="">
      <p:transition advTm="2563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34A5F0-A9F0-4E3A-9147-A6CBD54EBA22}"/>
              </a:ext>
            </a:extLst>
          </p:cNvPr>
          <p:cNvSpPr/>
          <p:nvPr/>
        </p:nvSpPr>
        <p:spPr>
          <a:xfrm>
            <a:off x="610826" y="1389149"/>
            <a:ext cx="5269857" cy="42933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0" y="134407"/>
            <a:ext cx="9144000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Job Applicant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3223B-86C3-4050-9C80-EBD0A7429F95}"/>
              </a:ext>
            </a:extLst>
          </p:cNvPr>
          <p:cNvSpPr txBox="1"/>
          <p:nvPr/>
        </p:nvSpPr>
        <p:spPr>
          <a:xfrm>
            <a:off x="925511" y="1712491"/>
            <a:ext cx="5067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1. Services for Employers menu &gt; Recruitment Services &gt; Manage Job Applicants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29B68-29B7-4885-93F9-46ACF6C4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054"/>
          <a:stretch/>
        </p:blipFill>
        <p:spPr>
          <a:xfrm>
            <a:off x="6586151" y="1175502"/>
            <a:ext cx="1915297" cy="4506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0AC83-4DB4-4997-BEBA-BCE20A556698}"/>
              </a:ext>
            </a:extLst>
          </p:cNvPr>
          <p:cNvSpPr txBox="1"/>
          <p:nvPr/>
        </p:nvSpPr>
        <p:spPr>
          <a:xfrm>
            <a:off x="925511" y="3659908"/>
            <a:ext cx="5067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2. If desired, you can select to display all applicants, including inactive job orders, as well as select a job order from the drop-down list to see only those specific applicants.</a:t>
            </a:r>
          </a:p>
        </p:txBody>
      </p:sp>
      <p:sp>
        <p:nvSpPr>
          <p:cNvPr id="10" name="Shape 4901">
            <a:extLst>
              <a:ext uri="{FF2B5EF4-FFF2-40B4-BE49-F238E27FC236}">
                <a16:creationId xmlns:a16="http://schemas.microsoft.com/office/drawing/2014/main" id="{706DC69A-947B-46E3-9458-424BEAE0F4D6}"/>
              </a:ext>
            </a:extLst>
          </p:cNvPr>
          <p:cNvSpPr/>
          <p:nvPr/>
        </p:nvSpPr>
        <p:spPr>
          <a:xfrm rot="2680827">
            <a:off x="5221873" y="1679426"/>
            <a:ext cx="2503867" cy="155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7272" y="56533"/>
                </a:moveTo>
                <a:lnTo>
                  <a:pt x="87272" y="46361"/>
                </a:lnTo>
                <a:cubicBezTo>
                  <a:pt x="87272" y="44861"/>
                  <a:pt x="86055" y="43638"/>
                  <a:pt x="84544" y="43638"/>
                </a:cubicBezTo>
                <a:lnTo>
                  <a:pt x="81816" y="43638"/>
                </a:lnTo>
                <a:cubicBezTo>
                  <a:pt x="70688" y="44250"/>
                  <a:pt x="31055" y="48644"/>
                  <a:pt x="10827" y="78622"/>
                </a:cubicBezTo>
                <a:cubicBezTo>
                  <a:pt x="26716" y="28850"/>
                  <a:pt x="69933" y="22577"/>
                  <a:pt x="81816" y="21816"/>
                </a:cubicBezTo>
                <a:lnTo>
                  <a:pt x="84544" y="21816"/>
                </a:lnTo>
                <a:cubicBezTo>
                  <a:pt x="86055" y="21816"/>
                  <a:pt x="87272" y="20600"/>
                  <a:pt x="87272" y="19088"/>
                </a:cubicBezTo>
                <a:lnTo>
                  <a:pt x="87272" y="8922"/>
                </a:lnTo>
                <a:lnTo>
                  <a:pt x="113238" y="32727"/>
                </a:lnTo>
                <a:cubicBezTo>
                  <a:pt x="113238" y="32727"/>
                  <a:pt x="87272" y="56533"/>
                  <a:pt x="87272" y="56533"/>
                </a:cubicBezTo>
                <a:close/>
                <a:moveTo>
                  <a:pt x="119200" y="30800"/>
                </a:moveTo>
                <a:lnTo>
                  <a:pt x="86472" y="800"/>
                </a:lnTo>
                <a:cubicBezTo>
                  <a:pt x="85983" y="305"/>
                  <a:pt x="85300" y="0"/>
                  <a:pt x="84544" y="0"/>
                </a:cubicBezTo>
                <a:cubicBezTo>
                  <a:pt x="83038" y="0"/>
                  <a:pt x="81816" y="1222"/>
                  <a:pt x="81816" y="2727"/>
                </a:cubicBezTo>
                <a:lnTo>
                  <a:pt x="81816" y="16344"/>
                </a:lnTo>
                <a:cubicBezTo>
                  <a:pt x="67388" y="17500"/>
                  <a:pt x="0" y="27727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4233" y="120000"/>
                  <a:pt x="5455" y="118777"/>
                  <a:pt x="5455" y="117272"/>
                </a:cubicBezTo>
                <a:cubicBezTo>
                  <a:pt x="5455" y="89122"/>
                  <a:pt x="18983" y="69111"/>
                  <a:pt x="45833" y="57800"/>
                </a:cubicBezTo>
                <a:cubicBezTo>
                  <a:pt x="61627" y="51144"/>
                  <a:pt x="76022" y="49683"/>
                  <a:pt x="81816" y="49355"/>
                </a:cubicBezTo>
                <a:lnTo>
                  <a:pt x="81816" y="62727"/>
                </a:lnTo>
                <a:cubicBezTo>
                  <a:pt x="81816" y="64233"/>
                  <a:pt x="83038" y="65455"/>
                  <a:pt x="84544" y="65455"/>
                </a:cubicBezTo>
                <a:cubicBezTo>
                  <a:pt x="85300" y="65455"/>
                  <a:pt x="85983" y="65150"/>
                  <a:pt x="86472" y="64655"/>
                </a:cubicBezTo>
                <a:lnTo>
                  <a:pt x="119200" y="34655"/>
                </a:lnTo>
                <a:cubicBezTo>
                  <a:pt x="119694" y="34166"/>
                  <a:pt x="120000" y="33483"/>
                  <a:pt x="120000" y="32727"/>
                </a:cubicBezTo>
                <a:cubicBezTo>
                  <a:pt x="120000" y="31977"/>
                  <a:pt x="119694" y="31294"/>
                  <a:pt x="119200" y="308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6320">
        <p:dissolve/>
      </p:transition>
    </mc:Choice>
    <mc:Fallback xmlns="">
      <p:transition advTm="3632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11AF2E8-1433-4B1E-B7E0-3D503B302BA0}"/>
              </a:ext>
            </a:extLst>
          </p:cNvPr>
          <p:cNvSpPr/>
          <p:nvPr/>
        </p:nvSpPr>
        <p:spPr>
          <a:xfrm>
            <a:off x="711493" y="1012895"/>
            <a:ext cx="7954335" cy="323528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0" y="134407"/>
            <a:ext cx="9144000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Job Applicant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3223B-86C3-4050-9C80-EBD0A7429F95}"/>
              </a:ext>
            </a:extLst>
          </p:cNvPr>
          <p:cNvSpPr txBox="1"/>
          <p:nvPr/>
        </p:nvSpPr>
        <p:spPr>
          <a:xfrm>
            <a:off x="925511" y="1098788"/>
            <a:ext cx="78230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3. From the Job Applicants tab, you can access several functions which includes: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Review job order details; click a Job Order Title link.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Re-sort results; click a column heading and click again to reverse the sort order.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View applicant details on a series of tabs; click an Applicant Name link or Details in the Action column.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3766E-B9AC-4FC5-A22C-A055F7814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86649"/>
            <a:ext cx="9144000" cy="2471351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461952E9-9D44-4BA5-BE25-0EC3F237D1F3}"/>
              </a:ext>
            </a:extLst>
          </p:cNvPr>
          <p:cNvSpPr>
            <a:spLocks noEditPoints="1"/>
          </p:cNvSpPr>
          <p:nvPr/>
        </p:nvSpPr>
        <p:spPr bwMode="auto">
          <a:xfrm>
            <a:off x="1140903" y="2142633"/>
            <a:ext cx="219874" cy="1910810"/>
          </a:xfrm>
          <a:custGeom>
            <a:avLst/>
            <a:gdLst>
              <a:gd name="T0" fmla="*/ 229 w 280"/>
              <a:gd name="T1" fmla="*/ 44 h 685"/>
              <a:gd name="T2" fmla="*/ 206 w 280"/>
              <a:gd name="T3" fmla="*/ 0 h 685"/>
              <a:gd name="T4" fmla="*/ 75 w 280"/>
              <a:gd name="T5" fmla="*/ 0 h 685"/>
              <a:gd name="T6" fmla="*/ 49 w 280"/>
              <a:gd name="T7" fmla="*/ 42 h 685"/>
              <a:gd name="T8" fmla="*/ 79 w 280"/>
              <a:gd name="T9" fmla="*/ 140 h 685"/>
              <a:gd name="T10" fmla="*/ 0 w 280"/>
              <a:gd name="T11" fmla="*/ 534 h 685"/>
              <a:gd name="T12" fmla="*/ 140 w 280"/>
              <a:gd name="T13" fmla="*/ 685 h 685"/>
              <a:gd name="T14" fmla="*/ 280 w 280"/>
              <a:gd name="T15" fmla="*/ 534 h 685"/>
              <a:gd name="T16" fmla="*/ 199 w 280"/>
              <a:gd name="T17" fmla="*/ 139 h 685"/>
              <a:gd name="T18" fmla="*/ 229 w 280"/>
              <a:gd name="T19" fmla="*/ 44 h 685"/>
              <a:gd name="T20" fmla="*/ 95 w 280"/>
              <a:gd name="T21" fmla="*/ 35 h 685"/>
              <a:gd name="T22" fmla="*/ 185 w 280"/>
              <a:gd name="T23" fmla="*/ 35 h 685"/>
              <a:gd name="T24" fmla="*/ 192 w 280"/>
              <a:gd name="T25" fmla="*/ 47 h 685"/>
              <a:gd name="T26" fmla="*/ 168 w 280"/>
              <a:gd name="T27" fmla="*/ 122 h 685"/>
              <a:gd name="T28" fmla="*/ 110 w 280"/>
              <a:gd name="T29" fmla="*/ 122 h 685"/>
              <a:gd name="T30" fmla="*/ 86 w 280"/>
              <a:gd name="T31" fmla="*/ 47 h 685"/>
              <a:gd name="T32" fmla="*/ 95 w 280"/>
              <a:gd name="T33" fmla="*/ 35 h 685"/>
              <a:gd name="T34" fmla="*/ 61 w 280"/>
              <a:gd name="T35" fmla="*/ 406 h 685"/>
              <a:gd name="T36" fmla="*/ 209 w 280"/>
              <a:gd name="T37" fmla="*/ 559 h 685"/>
              <a:gd name="T38" fmla="*/ 181 w 280"/>
              <a:gd name="T39" fmla="*/ 589 h 685"/>
              <a:gd name="T40" fmla="*/ 50 w 280"/>
              <a:gd name="T41" fmla="*/ 459 h 685"/>
              <a:gd name="T42" fmla="*/ 61 w 280"/>
              <a:gd name="T43" fmla="*/ 406 h 685"/>
              <a:gd name="T44" fmla="*/ 65 w 280"/>
              <a:gd name="T45" fmla="*/ 386 h 685"/>
              <a:gd name="T46" fmla="*/ 76 w 280"/>
              <a:gd name="T47" fmla="*/ 331 h 685"/>
              <a:gd name="T48" fmla="*/ 238 w 280"/>
              <a:gd name="T49" fmla="*/ 500 h 685"/>
              <a:gd name="T50" fmla="*/ 242 w 280"/>
              <a:gd name="T51" fmla="*/ 523 h 685"/>
              <a:gd name="T52" fmla="*/ 221 w 280"/>
              <a:gd name="T53" fmla="*/ 546 h 685"/>
              <a:gd name="T54" fmla="*/ 65 w 280"/>
              <a:gd name="T55" fmla="*/ 386 h 685"/>
              <a:gd name="T56" fmla="*/ 80 w 280"/>
              <a:gd name="T57" fmla="*/ 311 h 685"/>
              <a:gd name="T58" fmla="*/ 90 w 280"/>
              <a:gd name="T59" fmla="*/ 262 h 685"/>
              <a:gd name="T60" fmla="*/ 214 w 280"/>
              <a:gd name="T61" fmla="*/ 385 h 685"/>
              <a:gd name="T62" fmla="*/ 231 w 280"/>
              <a:gd name="T63" fmla="*/ 468 h 685"/>
              <a:gd name="T64" fmla="*/ 80 w 280"/>
              <a:gd name="T65" fmla="*/ 311 h 685"/>
              <a:gd name="T66" fmla="*/ 94 w 280"/>
              <a:gd name="T67" fmla="*/ 242 h 685"/>
              <a:gd name="T68" fmla="*/ 105 w 280"/>
              <a:gd name="T69" fmla="*/ 187 h 685"/>
              <a:gd name="T70" fmla="*/ 192 w 280"/>
              <a:gd name="T71" fmla="*/ 278 h 685"/>
              <a:gd name="T72" fmla="*/ 208 w 280"/>
              <a:gd name="T73" fmla="*/ 355 h 685"/>
              <a:gd name="T74" fmla="*/ 94 w 280"/>
              <a:gd name="T75" fmla="*/ 242 h 685"/>
              <a:gd name="T76" fmla="*/ 46 w 280"/>
              <a:gd name="T77" fmla="*/ 479 h 685"/>
              <a:gd name="T78" fmla="*/ 169 w 280"/>
              <a:gd name="T79" fmla="*/ 602 h 685"/>
              <a:gd name="T80" fmla="*/ 140 w 280"/>
              <a:gd name="T81" fmla="*/ 634 h 685"/>
              <a:gd name="T82" fmla="*/ 37 w 280"/>
              <a:gd name="T83" fmla="*/ 523 h 685"/>
              <a:gd name="T84" fmla="*/ 46 w 280"/>
              <a:gd name="T85" fmla="*/ 479 h 685"/>
              <a:gd name="T86" fmla="*/ 168 w 280"/>
              <a:gd name="T87" fmla="*/ 156 h 685"/>
              <a:gd name="T88" fmla="*/ 185 w 280"/>
              <a:gd name="T89" fmla="*/ 246 h 685"/>
              <a:gd name="T90" fmla="*/ 109 w 280"/>
              <a:gd name="T91" fmla="*/ 166 h 685"/>
              <a:gd name="T92" fmla="*/ 111 w 280"/>
              <a:gd name="T93" fmla="*/ 156 h 685"/>
              <a:gd name="T94" fmla="*/ 168 w 280"/>
              <a:gd name="T95" fmla="*/ 156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0" h="685">
                <a:moveTo>
                  <a:pt x="229" y="44"/>
                </a:moveTo>
                <a:lnTo>
                  <a:pt x="206" y="0"/>
                </a:lnTo>
                <a:lnTo>
                  <a:pt x="75" y="0"/>
                </a:lnTo>
                <a:lnTo>
                  <a:pt x="49" y="42"/>
                </a:lnTo>
                <a:lnTo>
                  <a:pt x="79" y="140"/>
                </a:lnTo>
                <a:lnTo>
                  <a:pt x="0" y="534"/>
                </a:lnTo>
                <a:lnTo>
                  <a:pt x="140" y="685"/>
                </a:lnTo>
                <a:lnTo>
                  <a:pt x="280" y="534"/>
                </a:lnTo>
                <a:lnTo>
                  <a:pt x="199" y="139"/>
                </a:lnTo>
                <a:lnTo>
                  <a:pt x="229" y="44"/>
                </a:lnTo>
                <a:close/>
                <a:moveTo>
                  <a:pt x="95" y="35"/>
                </a:moveTo>
                <a:lnTo>
                  <a:pt x="185" y="35"/>
                </a:lnTo>
                <a:lnTo>
                  <a:pt x="192" y="47"/>
                </a:lnTo>
                <a:lnTo>
                  <a:pt x="168" y="122"/>
                </a:lnTo>
                <a:lnTo>
                  <a:pt x="110" y="122"/>
                </a:lnTo>
                <a:lnTo>
                  <a:pt x="86" y="47"/>
                </a:lnTo>
                <a:lnTo>
                  <a:pt x="95" y="35"/>
                </a:lnTo>
                <a:close/>
                <a:moveTo>
                  <a:pt x="61" y="406"/>
                </a:moveTo>
                <a:lnTo>
                  <a:pt x="209" y="559"/>
                </a:lnTo>
                <a:lnTo>
                  <a:pt x="181" y="589"/>
                </a:lnTo>
                <a:lnTo>
                  <a:pt x="50" y="459"/>
                </a:lnTo>
                <a:lnTo>
                  <a:pt x="61" y="406"/>
                </a:lnTo>
                <a:close/>
                <a:moveTo>
                  <a:pt x="65" y="386"/>
                </a:moveTo>
                <a:lnTo>
                  <a:pt x="76" y="331"/>
                </a:lnTo>
                <a:lnTo>
                  <a:pt x="238" y="500"/>
                </a:lnTo>
                <a:lnTo>
                  <a:pt x="242" y="523"/>
                </a:lnTo>
                <a:lnTo>
                  <a:pt x="221" y="546"/>
                </a:lnTo>
                <a:lnTo>
                  <a:pt x="65" y="386"/>
                </a:lnTo>
                <a:close/>
                <a:moveTo>
                  <a:pt x="80" y="311"/>
                </a:moveTo>
                <a:lnTo>
                  <a:pt x="90" y="262"/>
                </a:lnTo>
                <a:lnTo>
                  <a:pt x="214" y="385"/>
                </a:lnTo>
                <a:lnTo>
                  <a:pt x="231" y="468"/>
                </a:lnTo>
                <a:lnTo>
                  <a:pt x="80" y="311"/>
                </a:lnTo>
                <a:close/>
                <a:moveTo>
                  <a:pt x="94" y="242"/>
                </a:moveTo>
                <a:lnTo>
                  <a:pt x="105" y="187"/>
                </a:lnTo>
                <a:lnTo>
                  <a:pt x="192" y="278"/>
                </a:lnTo>
                <a:lnTo>
                  <a:pt x="208" y="355"/>
                </a:lnTo>
                <a:lnTo>
                  <a:pt x="94" y="242"/>
                </a:lnTo>
                <a:close/>
                <a:moveTo>
                  <a:pt x="46" y="479"/>
                </a:moveTo>
                <a:lnTo>
                  <a:pt x="169" y="602"/>
                </a:lnTo>
                <a:lnTo>
                  <a:pt x="140" y="634"/>
                </a:lnTo>
                <a:lnTo>
                  <a:pt x="37" y="523"/>
                </a:lnTo>
                <a:lnTo>
                  <a:pt x="46" y="479"/>
                </a:lnTo>
                <a:close/>
                <a:moveTo>
                  <a:pt x="168" y="156"/>
                </a:moveTo>
                <a:lnTo>
                  <a:pt x="185" y="246"/>
                </a:lnTo>
                <a:lnTo>
                  <a:pt x="109" y="166"/>
                </a:lnTo>
                <a:lnTo>
                  <a:pt x="111" y="156"/>
                </a:lnTo>
                <a:lnTo>
                  <a:pt x="168" y="15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D864BD-9181-44D2-BE13-1C90DB59E4D9}"/>
              </a:ext>
            </a:extLst>
          </p:cNvPr>
          <p:cNvSpPr/>
          <p:nvPr/>
        </p:nvSpPr>
        <p:spPr>
          <a:xfrm rot="5400000">
            <a:off x="3440935" y="4448146"/>
            <a:ext cx="66613" cy="6381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27CC21-502F-41BB-92C3-ED2AC78445AB}"/>
              </a:ext>
            </a:extLst>
          </p:cNvPr>
          <p:cNvSpPr/>
          <p:nvPr/>
        </p:nvSpPr>
        <p:spPr>
          <a:xfrm rot="5400000">
            <a:off x="2315907" y="5186520"/>
            <a:ext cx="70259" cy="384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E19BA8-464F-4214-88CD-6DEE22E9247F}"/>
              </a:ext>
            </a:extLst>
          </p:cNvPr>
          <p:cNvSpPr/>
          <p:nvPr/>
        </p:nvSpPr>
        <p:spPr>
          <a:xfrm rot="5400000">
            <a:off x="2315906" y="5488938"/>
            <a:ext cx="70259" cy="384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3815DB-32A4-457F-B36F-5B25FB6FC8B7}"/>
              </a:ext>
            </a:extLst>
          </p:cNvPr>
          <p:cNvSpPr/>
          <p:nvPr/>
        </p:nvSpPr>
        <p:spPr>
          <a:xfrm rot="5400000">
            <a:off x="2307569" y="5766387"/>
            <a:ext cx="86933" cy="384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EAE333-D701-4E86-A346-74AFE7B6C32F}"/>
              </a:ext>
            </a:extLst>
          </p:cNvPr>
          <p:cNvSpPr/>
          <p:nvPr/>
        </p:nvSpPr>
        <p:spPr>
          <a:xfrm rot="5400000">
            <a:off x="2315905" y="6062820"/>
            <a:ext cx="70259" cy="384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4EE7F4-AC4E-4036-A204-2280D8E2091D}"/>
              </a:ext>
            </a:extLst>
          </p:cNvPr>
          <p:cNvSpPr/>
          <p:nvPr/>
        </p:nvSpPr>
        <p:spPr>
          <a:xfrm rot="5400000">
            <a:off x="2315905" y="6352128"/>
            <a:ext cx="70259" cy="384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5C0AD6-FD0A-4E3D-9E64-9D0DF5A20BCB}"/>
              </a:ext>
            </a:extLst>
          </p:cNvPr>
          <p:cNvSpPr/>
          <p:nvPr/>
        </p:nvSpPr>
        <p:spPr>
          <a:xfrm rot="5400000">
            <a:off x="3328382" y="5153628"/>
            <a:ext cx="86931" cy="433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873702-43FD-49E5-B134-0D873DF3CEA8}"/>
              </a:ext>
            </a:extLst>
          </p:cNvPr>
          <p:cNvSpPr/>
          <p:nvPr/>
        </p:nvSpPr>
        <p:spPr>
          <a:xfrm rot="5400000">
            <a:off x="3328381" y="5456046"/>
            <a:ext cx="86931" cy="433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DA8EAE-4A3B-41B0-9FEF-68814A14BCF7}"/>
              </a:ext>
            </a:extLst>
          </p:cNvPr>
          <p:cNvSpPr/>
          <p:nvPr/>
        </p:nvSpPr>
        <p:spPr>
          <a:xfrm rot="5400000">
            <a:off x="3328381" y="5725157"/>
            <a:ext cx="86931" cy="433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0B40BC-9C08-406E-9C02-784DB84CAA24}"/>
              </a:ext>
            </a:extLst>
          </p:cNvPr>
          <p:cNvSpPr/>
          <p:nvPr/>
        </p:nvSpPr>
        <p:spPr>
          <a:xfrm rot="5400000">
            <a:off x="3328380" y="6029928"/>
            <a:ext cx="86931" cy="433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1ABD16-FBF1-4D0F-802A-10C26B0C3B7F}"/>
              </a:ext>
            </a:extLst>
          </p:cNvPr>
          <p:cNvSpPr/>
          <p:nvPr/>
        </p:nvSpPr>
        <p:spPr>
          <a:xfrm rot="5400000">
            <a:off x="3328380" y="6319236"/>
            <a:ext cx="86931" cy="433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2A851D4-90CA-4AEF-9C45-30D5C461AC45}"/>
              </a:ext>
            </a:extLst>
          </p:cNvPr>
          <p:cNvSpPr/>
          <p:nvPr/>
        </p:nvSpPr>
        <p:spPr>
          <a:xfrm rot="5400000">
            <a:off x="527589" y="4950778"/>
            <a:ext cx="86928" cy="8390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DAA45B-B02D-4ADD-8CEE-E563BEFAF469}"/>
              </a:ext>
            </a:extLst>
          </p:cNvPr>
          <p:cNvSpPr/>
          <p:nvPr/>
        </p:nvSpPr>
        <p:spPr>
          <a:xfrm rot="5400000">
            <a:off x="451388" y="5329395"/>
            <a:ext cx="86929" cy="6866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B4815F-3A72-4221-A6D7-46DA70DEFB14}"/>
              </a:ext>
            </a:extLst>
          </p:cNvPr>
          <p:cNvSpPr/>
          <p:nvPr/>
        </p:nvSpPr>
        <p:spPr>
          <a:xfrm rot="5400000">
            <a:off x="465897" y="5583998"/>
            <a:ext cx="115060" cy="7438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4506022-39BB-4630-B810-1097FAE69365}"/>
              </a:ext>
            </a:extLst>
          </p:cNvPr>
          <p:cNvSpPr/>
          <p:nvPr/>
        </p:nvSpPr>
        <p:spPr>
          <a:xfrm rot="5400000">
            <a:off x="468057" y="5886608"/>
            <a:ext cx="86928" cy="72003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C718A7-7773-420B-AA99-213EF2E8317F}"/>
              </a:ext>
            </a:extLst>
          </p:cNvPr>
          <p:cNvSpPr/>
          <p:nvPr/>
        </p:nvSpPr>
        <p:spPr>
          <a:xfrm rot="5400000">
            <a:off x="451388" y="6192585"/>
            <a:ext cx="86928" cy="6866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1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1565">
        <p:dissolve/>
      </p:transition>
    </mc:Choice>
    <mc:Fallback xmlns="">
      <p:transition advTm="3156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03E354-13F9-4B31-93BF-229F792D91A3}"/>
              </a:ext>
            </a:extLst>
          </p:cNvPr>
          <p:cNvSpPr/>
          <p:nvPr/>
        </p:nvSpPr>
        <p:spPr>
          <a:xfrm>
            <a:off x="775643" y="1012895"/>
            <a:ext cx="7823073" cy="27635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0" y="134407"/>
            <a:ext cx="9144000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Job Applicant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3223B-86C3-4050-9C80-EBD0A7429F95}"/>
              </a:ext>
            </a:extLst>
          </p:cNvPr>
          <p:cNvSpPr txBox="1"/>
          <p:nvPr/>
        </p:nvSpPr>
        <p:spPr>
          <a:xfrm>
            <a:off x="925511" y="1098788"/>
            <a:ext cx="78230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3a. From the Job Applicants tab, you can access several functions which includes (continued):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Choose between the Summary or Detailed Results View.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Update their status in the recruitment process; click a Change Status link.</a:t>
            </a:r>
          </a:p>
          <a:p>
            <a:pPr lvl="1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Rate the applicant and add notes; click a Your Rating link.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DE6C4-630A-4252-BBA6-711DB008C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57451"/>
            <a:ext cx="9144000" cy="2890007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A199A69A-1C99-4778-B9DE-9C40DED72CBC}"/>
              </a:ext>
            </a:extLst>
          </p:cNvPr>
          <p:cNvSpPr>
            <a:spLocks noEditPoints="1"/>
          </p:cNvSpPr>
          <p:nvPr/>
        </p:nvSpPr>
        <p:spPr bwMode="auto">
          <a:xfrm>
            <a:off x="1157680" y="2094933"/>
            <a:ext cx="219874" cy="1613001"/>
          </a:xfrm>
          <a:custGeom>
            <a:avLst/>
            <a:gdLst>
              <a:gd name="T0" fmla="*/ 229 w 280"/>
              <a:gd name="T1" fmla="*/ 44 h 685"/>
              <a:gd name="T2" fmla="*/ 206 w 280"/>
              <a:gd name="T3" fmla="*/ 0 h 685"/>
              <a:gd name="T4" fmla="*/ 75 w 280"/>
              <a:gd name="T5" fmla="*/ 0 h 685"/>
              <a:gd name="T6" fmla="*/ 49 w 280"/>
              <a:gd name="T7" fmla="*/ 42 h 685"/>
              <a:gd name="T8" fmla="*/ 79 w 280"/>
              <a:gd name="T9" fmla="*/ 140 h 685"/>
              <a:gd name="T10" fmla="*/ 0 w 280"/>
              <a:gd name="T11" fmla="*/ 534 h 685"/>
              <a:gd name="T12" fmla="*/ 140 w 280"/>
              <a:gd name="T13" fmla="*/ 685 h 685"/>
              <a:gd name="T14" fmla="*/ 280 w 280"/>
              <a:gd name="T15" fmla="*/ 534 h 685"/>
              <a:gd name="T16" fmla="*/ 199 w 280"/>
              <a:gd name="T17" fmla="*/ 139 h 685"/>
              <a:gd name="T18" fmla="*/ 229 w 280"/>
              <a:gd name="T19" fmla="*/ 44 h 685"/>
              <a:gd name="T20" fmla="*/ 95 w 280"/>
              <a:gd name="T21" fmla="*/ 35 h 685"/>
              <a:gd name="T22" fmla="*/ 185 w 280"/>
              <a:gd name="T23" fmla="*/ 35 h 685"/>
              <a:gd name="T24" fmla="*/ 192 w 280"/>
              <a:gd name="T25" fmla="*/ 47 h 685"/>
              <a:gd name="T26" fmla="*/ 168 w 280"/>
              <a:gd name="T27" fmla="*/ 122 h 685"/>
              <a:gd name="T28" fmla="*/ 110 w 280"/>
              <a:gd name="T29" fmla="*/ 122 h 685"/>
              <a:gd name="T30" fmla="*/ 86 w 280"/>
              <a:gd name="T31" fmla="*/ 47 h 685"/>
              <a:gd name="T32" fmla="*/ 95 w 280"/>
              <a:gd name="T33" fmla="*/ 35 h 685"/>
              <a:gd name="T34" fmla="*/ 61 w 280"/>
              <a:gd name="T35" fmla="*/ 406 h 685"/>
              <a:gd name="T36" fmla="*/ 209 w 280"/>
              <a:gd name="T37" fmla="*/ 559 h 685"/>
              <a:gd name="T38" fmla="*/ 181 w 280"/>
              <a:gd name="T39" fmla="*/ 589 h 685"/>
              <a:gd name="T40" fmla="*/ 50 w 280"/>
              <a:gd name="T41" fmla="*/ 459 h 685"/>
              <a:gd name="T42" fmla="*/ 61 w 280"/>
              <a:gd name="T43" fmla="*/ 406 h 685"/>
              <a:gd name="T44" fmla="*/ 65 w 280"/>
              <a:gd name="T45" fmla="*/ 386 h 685"/>
              <a:gd name="T46" fmla="*/ 76 w 280"/>
              <a:gd name="T47" fmla="*/ 331 h 685"/>
              <a:gd name="T48" fmla="*/ 238 w 280"/>
              <a:gd name="T49" fmla="*/ 500 h 685"/>
              <a:gd name="T50" fmla="*/ 242 w 280"/>
              <a:gd name="T51" fmla="*/ 523 h 685"/>
              <a:gd name="T52" fmla="*/ 221 w 280"/>
              <a:gd name="T53" fmla="*/ 546 h 685"/>
              <a:gd name="T54" fmla="*/ 65 w 280"/>
              <a:gd name="T55" fmla="*/ 386 h 685"/>
              <a:gd name="T56" fmla="*/ 80 w 280"/>
              <a:gd name="T57" fmla="*/ 311 h 685"/>
              <a:gd name="T58" fmla="*/ 90 w 280"/>
              <a:gd name="T59" fmla="*/ 262 h 685"/>
              <a:gd name="T60" fmla="*/ 214 w 280"/>
              <a:gd name="T61" fmla="*/ 385 h 685"/>
              <a:gd name="T62" fmla="*/ 231 w 280"/>
              <a:gd name="T63" fmla="*/ 468 h 685"/>
              <a:gd name="T64" fmla="*/ 80 w 280"/>
              <a:gd name="T65" fmla="*/ 311 h 685"/>
              <a:gd name="T66" fmla="*/ 94 w 280"/>
              <a:gd name="T67" fmla="*/ 242 h 685"/>
              <a:gd name="T68" fmla="*/ 105 w 280"/>
              <a:gd name="T69" fmla="*/ 187 h 685"/>
              <a:gd name="T70" fmla="*/ 192 w 280"/>
              <a:gd name="T71" fmla="*/ 278 h 685"/>
              <a:gd name="T72" fmla="*/ 208 w 280"/>
              <a:gd name="T73" fmla="*/ 355 h 685"/>
              <a:gd name="T74" fmla="*/ 94 w 280"/>
              <a:gd name="T75" fmla="*/ 242 h 685"/>
              <a:gd name="T76" fmla="*/ 46 w 280"/>
              <a:gd name="T77" fmla="*/ 479 h 685"/>
              <a:gd name="T78" fmla="*/ 169 w 280"/>
              <a:gd name="T79" fmla="*/ 602 h 685"/>
              <a:gd name="T80" fmla="*/ 140 w 280"/>
              <a:gd name="T81" fmla="*/ 634 h 685"/>
              <a:gd name="T82" fmla="*/ 37 w 280"/>
              <a:gd name="T83" fmla="*/ 523 h 685"/>
              <a:gd name="T84" fmla="*/ 46 w 280"/>
              <a:gd name="T85" fmla="*/ 479 h 685"/>
              <a:gd name="T86" fmla="*/ 168 w 280"/>
              <a:gd name="T87" fmla="*/ 156 h 685"/>
              <a:gd name="T88" fmla="*/ 185 w 280"/>
              <a:gd name="T89" fmla="*/ 246 h 685"/>
              <a:gd name="T90" fmla="*/ 109 w 280"/>
              <a:gd name="T91" fmla="*/ 166 h 685"/>
              <a:gd name="T92" fmla="*/ 111 w 280"/>
              <a:gd name="T93" fmla="*/ 156 h 685"/>
              <a:gd name="T94" fmla="*/ 168 w 280"/>
              <a:gd name="T95" fmla="*/ 156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0" h="685">
                <a:moveTo>
                  <a:pt x="229" y="44"/>
                </a:moveTo>
                <a:lnTo>
                  <a:pt x="206" y="0"/>
                </a:lnTo>
                <a:lnTo>
                  <a:pt x="75" y="0"/>
                </a:lnTo>
                <a:lnTo>
                  <a:pt x="49" y="42"/>
                </a:lnTo>
                <a:lnTo>
                  <a:pt x="79" y="140"/>
                </a:lnTo>
                <a:lnTo>
                  <a:pt x="0" y="534"/>
                </a:lnTo>
                <a:lnTo>
                  <a:pt x="140" y="685"/>
                </a:lnTo>
                <a:lnTo>
                  <a:pt x="280" y="534"/>
                </a:lnTo>
                <a:lnTo>
                  <a:pt x="199" y="139"/>
                </a:lnTo>
                <a:lnTo>
                  <a:pt x="229" y="44"/>
                </a:lnTo>
                <a:close/>
                <a:moveTo>
                  <a:pt x="95" y="35"/>
                </a:moveTo>
                <a:lnTo>
                  <a:pt x="185" y="35"/>
                </a:lnTo>
                <a:lnTo>
                  <a:pt x="192" y="47"/>
                </a:lnTo>
                <a:lnTo>
                  <a:pt x="168" y="122"/>
                </a:lnTo>
                <a:lnTo>
                  <a:pt x="110" y="122"/>
                </a:lnTo>
                <a:lnTo>
                  <a:pt x="86" y="47"/>
                </a:lnTo>
                <a:lnTo>
                  <a:pt x="95" y="35"/>
                </a:lnTo>
                <a:close/>
                <a:moveTo>
                  <a:pt x="61" y="406"/>
                </a:moveTo>
                <a:lnTo>
                  <a:pt x="209" y="559"/>
                </a:lnTo>
                <a:lnTo>
                  <a:pt x="181" y="589"/>
                </a:lnTo>
                <a:lnTo>
                  <a:pt x="50" y="459"/>
                </a:lnTo>
                <a:lnTo>
                  <a:pt x="61" y="406"/>
                </a:lnTo>
                <a:close/>
                <a:moveTo>
                  <a:pt x="65" y="386"/>
                </a:moveTo>
                <a:lnTo>
                  <a:pt x="76" y="331"/>
                </a:lnTo>
                <a:lnTo>
                  <a:pt x="238" y="500"/>
                </a:lnTo>
                <a:lnTo>
                  <a:pt x="242" y="523"/>
                </a:lnTo>
                <a:lnTo>
                  <a:pt x="221" y="546"/>
                </a:lnTo>
                <a:lnTo>
                  <a:pt x="65" y="386"/>
                </a:lnTo>
                <a:close/>
                <a:moveTo>
                  <a:pt x="80" y="311"/>
                </a:moveTo>
                <a:lnTo>
                  <a:pt x="90" y="262"/>
                </a:lnTo>
                <a:lnTo>
                  <a:pt x="214" y="385"/>
                </a:lnTo>
                <a:lnTo>
                  <a:pt x="231" y="468"/>
                </a:lnTo>
                <a:lnTo>
                  <a:pt x="80" y="311"/>
                </a:lnTo>
                <a:close/>
                <a:moveTo>
                  <a:pt x="94" y="242"/>
                </a:moveTo>
                <a:lnTo>
                  <a:pt x="105" y="187"/>
                </a:lnTo>
                <a:lnTo>
                  <a:pt x="192" y="278"/>
                </a:lnTo>
                <a:lnTo>
                  <a:pt x="208" y="355"/>
                </a:lnTo>
                <a:lnTo>
                  <a:pt x="94" y="242"/>
                </a:lnTo>
                <a:close/>
                <a:moveTo>
                  <a:pt x="46" y="479"/>
                </a:moveTo>
                <a:lnTo>
                  <a:pt x="169" y="602"/>
                </a:lnTo>
                <a:lnTo>
                  <a:pt x="140" y="634"/>
                </a:lnTo>
                <a:lnTo>
                  <a:pt x="37" y="523"/>
                </a:lnTo>
                <a:lnTo>
                  <a:pt x="46" y="479"/>
                </a:lnTo>
                <a:close/>
                <a:moveTo>
                  <a:pt x="168" y="156"/>
                </a:moveTo>
                <a:lnTo>
                  <a:pt x="185" y="246"/>
                </a:lnTo>
                <a:lnTo>
                  <a:pt x="109" y="166"/>
                </a:lnTo>
                <a:lnTo>
                  <a:pt x="111" y="156"/>
                </a:lnTo>
                <a:lnTo>
                  <a:pt x="168" y="15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3A56AE-587C-4DAB-A2D5-5106BC25125C}"/>
              </a:ext>
            </a:extLst>
          </p:cNvPr>
          <p:cNvSpPr/>
          <p:nvPr/>
        </p:nvSpPr>
        <p:spPr>
          <a:xfrm rot="5400000">
            <a:off x="2172600" y="3739462"/>
            <a:ext cx="91546" cy="5257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A4CDEB-AF85-4705-A16B-01F9F8238A76}"/>
              </a:ext>
            </a:extLst>
          </p:cNvPr>
          <p:cNvSpPr/>
          <p:nvPr/>
        </p:nvSpPr>
        <p:spPr>
          <a:xfrm rot="5400000">
            <a:off x="1753877" y="3482664"/>
            <a:ext cx="228600" cy="13595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2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8029">
        <p:dissolve/>
      </p:transition>
    </mc:Choice>
    <mc:Fallback xmlns="">
      <p:transition advTm="4802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03E354-13F9-4B31-93BF-229F792D91A3}"/>
              </a:ext>
            </a:extLst>
          </p:cNvPr>
          <p:cNvSpPr/>
          <p:nvPr/>
        </p:nvSpPr>
        <p:spPr>
          <a:xfrm>
            <a:off x="775643" y="1012895"/>
            <a:ext cx="7823073" cy="27635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0" y="134407"/>
            <a:ext cx="9144000" cy="6463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Job Applicant Tab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3223B-86C3-4050-9C80-EBD0A7429F95}"/>
              </a:ext>
            </a:extLst>
          </p:cNvPr>
          <p:cNvSpPr txBox="1"/>
          <p:nvPr/>
        </p:nvSpPr>
        <p:spPr>
          <a:xfrm>
            <a:off x="925511" y="1098788"/>
            <a:ext cx="7823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To view applicants based on posted job: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Services for Employers &gt; Recruitment Services (hover) &gt; Manage Job 	Applicants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34ED5-90F9-4716-B01A-F6AB57085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2337"/>
            <a:ext cx="9144000" cy="299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65B01-2284-4460-A6A7-90680B5FB813}"/>
              </a:ext>
            </a:extLst>
          </p:cNvPr>
          <p:cNvSpPr txBox="1"/>
          <p:nvPr/>
        </p:nvSpPr>
        <p:spPr>
          <a:xfrm>
            <a:off x="925511" y="2417258"/>
            <a:ext cx="7823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To view applicant’s work history, education, and certifications (if applicable):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	Detailed &gt; Employment / Qualifications</a:t>
            </a:r>
          </a:p>
        </p:txBody>
      </p:sp>
      <p:sp>
        <p:nvSpPr>
          <p:cNvPr id="11" name="Shape 4867">
            <a:extLst>
              <a:ext uri="{FF2B5EF4-FFF2-40B4-BE49-F238E27FC236}">
                <a16:creationId xmlns:a16="http://schemas.microsoft.com/office/drawing/2014/main" id="{382A10CD-143E-44AA-945D-20351EADC317}"/>
              </a:ext>
            </a:extLst>
          </p:cNvPr>
          <p:cNvSpPr/>
          <p:nvPr/>
        </p:nvSpPr>
        <p:spPr>
          <a:xfrm rot="1737837">
            <a:off x="1336553" y="3568704"/>
            <a:ext cx="290998" cy="96180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544" y="87272"/>
                </a:moveTo>
                <a:cubicBezTo>
                  <a:pt x="113038" y="87272"/>
                  <a:pt x="111677" y="87577"/>
                  <a:pt x="110688" y="88072"/>
                </a:cubicBezTo>
                <a:lnTo>
                  <a:pt x="65455" y="110688"/>
                </a:lnTo>
                <a:lnTo>
                  <a:pt x="65455" y="2727"/>
                </a:lnTo>
                <a:cubicBezTo>
                  <a:pt x="65455" y="1222"/>
                  <a:pt x="63011" y="0"/>
                  <a:pt x="60000" y="0"/>
                </a:cubicBezTo>
                <a:cubicBezTo>
                  <a:pt x="56988" y="0"/>
                  <a:pt x="54544" y="1222"/>
                  <a:pt x="54544" y="2727"/>
                </a:cubicBezTo>
                <a:lnTo>
                  <a:pt x="54544" y="110688"/>
                </a:lnTo>
                <a:lnTo>
                  <a:pt x="9311" y="88072"/>
                </a:lnTo>
                <a:cubicBezTo>
                  <a:pt x="8322" y="87577"/>
                  <a:pt x="6961" y="87272"/>
                  <a:pt x="5455" y="87272"/>
                </a:cubicBezTo>
                <a:cubicBezTo>
                  <a:pt x="2444" y="87272"/>
                  <a:pt x="0" y="88494"/>
                  <a:pt x="0" y="90000"/>
                </a:cubicBezTo>
                <a:cubicBezTo>
                  <a:pt x="0" y="90755"/>
                  <a:pt x="611" y="91433"/>
                  <a:pt x="1600" y="91927"/>
                </a:cubicBezTo>
                <a:lnTo>
                  <a:pt x="56144" y="119200"/>
                </a:lnTo>
                <a:cubicBezTo>
                  <a:pt x="57133" y="119694"/>
                  <a:pt x="58494" y="120000"/>
                  <a:pt x="60000" y="120000"/>
                </a:cubicBezTo>
                <a:cubicBezTo>
                  <a:pt x="61505" y="120000"/>
                  <a:pt x="62866" y="119694"/>
                  <a:pt x="63855" y="119200"/>
                </a:cubicBezTo>
                <a:lnTo>
                  <a:pt x="118400" y="91927"/>
                </a:lnTo>
                <a:cubicBezTo>
                  <a:pt x="119388" y="91433"/>
                  <a:pt x="120000" y="90755"/>
                  <a:pt x="120000" y="90000"/>
                </a:cubicBezTo>
                <a:cubicBezTo>
                  <a:pt x="120000" y="88494"/>
                  <a:pt x="117555" y="87272"/>
                  <a:pt x="114544" y="8727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C74AC2-48F8-4EAF-8AE1-F34903E38F14}"/>
              </a:ext>
            </a:extLst>
          </p:cNvPr>
          <p:cNvSpPr/>
          <p:nvPr/>
        </p:nvSpPr>
        <p:spPr>
          <a:xfrm rot="5400000">
            <a:off x="1661250" y="5173238"/>
            <a:ext cx="104044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04A21F-1319-4427-8DEC-A0FD6CF01490}"/>
              </a:ext>
            </a:extLst>
          </p:cNvPr>
          <p:cNvSpPr/>
          <p:nvPr/>
        </p:nvSpPr>
        <p:spPr>
          <a:xfrm rot="5400000">
            <a:off x="1695885" y="5277285"/>
            <a:ext cx="88164" cy="4316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B7C6D0-C6C7-410A-BB7D-A72F1B784FFD}"/>
              </a:ext>
            </a:extLst>
          </p:cNvPr>
          <p:cNvSpPr/>
          <p:nvPr/>
        </p:nvSpPr>
        <p:spPr>
          <a:xfrm rot="5400000">
            <a:off x="1907020" y="4789553"/>
            <a:ext cx="104044" cy="8698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BDFF3B-CE03-4DA8-9800-6CD7C7A26085}"/>
              </a:ext>
            </a:extLst>
          </p:cNvPr>
          <p:cNvSpPr/>
          <p:nvPr/>
        </p:nvSpPr>
        <p:spPr>
          <a:xfrm rot="5400000">
            <a:off x="1661250" y="4894797"/>
            <a:ext cx="104044" cy="3782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DA67ED-C9EA-4650-961C-F0D4436697C5}"/>
              </a:ext>
            </a:extLst>
          </p:cNvPr>
          <p:cNvSpPr/>
          <p:nvPr/>
        </p:nvSpPr>
        <p:spPr>
          <a:xfrm rot="5400000">
            <a:off x="3294272" y="4126122"/>
            <a:ext cx="119914" cy="4162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9819">
        <p:dissolve/>
      </p:transition>
    </mc:Choice>
    <mc:Fallback xmlns="">
      <p:transition advTm="3981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2A30F-2FEA-4D31-8298-C187CB9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Search for Candidate Résumés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99">
        <p:dissolve/>
      </p:transition>
    </mc:Choice>
    <mc:Fallback xmlns="">
      <p:transition advTm="589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6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.6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3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7|7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1|5.2|1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9.2|4.7"/>
</p:tagLst>
</file>

<file path=ppt/theme/theme1.xml><?xml version="1.0" encoding="utf-8"?>
<a:theme xmlns:a="http://schemas.openxmlformats.org/drawingml/2006/main" name="WS2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2" id="{026D0734-0175-4CA5-A749-3EB2DA94A627}" vid="{A331E94C-CBBA-4B36-8B42-CE891C5FD9FE}"/>
    </a:ext>
  </a:extLst>
</a:theme>
</file>

<file path=ppt/theme/theme2.xml><?xml version="1.0" encoding="utf-8"?>
<a:theme xmlns:a="http://schemas.openxmlformats.org/drawingml/2006/main" name="HGAC_roundtable_template_0330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gac127_ppt3_standard_0410" id="{FD6E3748-E6CA-2344-86C8-49B02D01D112}" vid="{7716D07A-2D87-1E49-B24C-5449CCF8A24A}"/>
    </a:ext>
  </a:extLst>
</a:theme>
</file>

<file path=ppt/theme/theme3.xml><?xml version="1.0" encoding="utf-8"?>
<a:theme xmlns:a="http://schemas.openxmlformats.org/drawingml/2006/main" name="1_HGAC_roundtable_template_0330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gac127_ppt3_standard_0410" id="{FD6E3748-E6CA-2344-86C8-49B02D01D112}" vid="{7716D07A-2D87-1E49-B24C-5449CCF8A2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1D696A10E5B4281F80B5BF08F3C9E" ma:contentTypeVersion="12" ma:contentTypeDescription="Create a new document." ma:contentTypeScope="" ma:versionID="07e869326dd20a28b68b4129f49ad1ed">
  <xsd:schema xmlns:xsd="http://www.w3.org/2001/XMLSchema" xmlns:xs="http://www.w3.org/2001/XMLSchema" xmlns:p="http://schemas.microsoft.com/office/2006/metadata/properties" xmlns:ns3="261cdb10-4066-40bd-bc3e-74596b008a0e" xmlns:ns4="f594599e-b126-4e1c-a08f-d03b2d8c55c8" targetNamespace="http://schemas.microsoft.com/office/2006/metadata/properties" ma:root="true" ma:fieldsID="35e5f25532f8d42278036dbd229eb797" ns3:_="" ns4:_="">
    <xsd:import namespace="261cdb10-4066-40bd-bc3e-74596b008a0e"/>
    <xsd:import namespace="f594599e-b126-4e1c-a08f-d03b2d8c55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cdb10-4066-40bd-bc3e-74596b008a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4599e-b126-4e1c-a08f-d03b2d8c55c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55BF82-A395-4886-9449-61DC48DFF5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1cdb10-4066-40bd-bc3e-74596b008a0e"/>
    <ds:schemaRef ds:uri="f594599e-b126-4e1c-a08f-d03b2d8c5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EE6F4A-02D1-4B6C-B8CF-83A5E5D3639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ACD6364-6497-4D5C-8865-4B104C20F9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WS2</Template>
  <TotalTime>1659</TotalTime>
  <Words>705</Words>
  <Application>Microsoft Office PowerPoint</Application>
  <PresentationFormat>On-screen Show (4:3)</PresentationFormat>
  <Paragraphs>86</Paragraphs>
  <Slides>19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WS2</vt:lpstr>
      <vt:lpstr>HGAC_roundtable_template_0330</vt:lpstr>
      <vt:lpstr>1_HGAC_roundtable_template_0330</vt:lpstr>
      <vt:lpstr>Work in texas</vt:lpstr>
      <vt:lpstr>Learning Objectives</vt:lpstr>
      <vt:lpstr>Managing job candidates and applicants</vt:lpstr>
      <vt:lpstr>Managing Job applicants</vt:lpstr>
      <vt:lpstr>PowerPoint Presentation</vt:lpstr>
      <vt:lpstr>PowerPoint Presentation</vt:lpstr>
      <vt:lpstr>PowerPoint Presentation</vt:lpstr>
      <vt:lpstr>PowerPoint Presentation</vt:lpstr>
      <vt:lpstr>Search for Candidate Résumés </vt:lpstr>
      <vt:lpstr>PowerPoint Presentation</vt:lpstr>
      <vt:lpstr>PowerPoint Presentation</vt:lpstr>
      <vt:lpstr>PowerPoint Presentation</vt:lpstr>
      <vt:lpstr>Manage Résumé Search Results</vt:lpstr>
      <vt:lpstr>PowerPoint Presentation</vt:lpstr>
      <vt:lpstr>PowerPoint Presentation</vt:lpstr>
      <vt:lpstr>Create a Virtual Recruiter Résumé Search Alert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in texas</dc:title>
  <dc:creator>Aaron Manio</dc:creator>
  <cp:lastModifiedBy>Ryan, Megan</cp:lastModifiedBy>
  <cp:revision>54</cp:revision>
  <dcterms:created xsi:type="dcterms:W3CDTF">2020-05-12T17:36:50Z</dcterms:created>
  <dcterms:modified xsi:type="dcterms:W3CDTF">2020-06-25T21:48:57Z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0x0101007D01D696A10E5B4281F80B5BF08F3C9E</vt:lpwstr>
  </property>
</Properties>
</file>